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57" r:id="rId10"/>
    <p:sldId id="258" r:id="rId11"/>
    <p:sldId id="259" r:id="rId12"/>
    <p:sldId id="261" r:id="rId13"/>
    <p:sldId id="260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2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4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24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39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9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7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9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66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0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1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5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331E0-437E-434E-90D9-06E99C12BD73}" type="datetimeFigureOut">
              <a:rPr lang="ru-RU" smtClean="0"/>
              <a:t>13.09.2024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CDBDE-51EE-44DD-80CB-C7F81AC92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7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758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Семиотика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Любая деятельность не с вещами, существами или личностями как таковыми, а со знаками называется семиотической (от гр. </a:t>
            </a:r>
            <a:r>
              <a:rPr lang="ru-RU" dirty="0" err="1" smtClean="0"/>
              <a:t>sema</a:t>
            </a:r>
            <a:r>
              <a:rPr lang="ru-RU" dirty="0" smtClean="0"/>
              <a:t> — знак). </a:t>
            </a:r>
          </a:p>
          <a:p>
            <a:r>
              <a:rPr lang="ru-RU" dirty="0" smtClean="0"/>
              <a:t>Литература как один из видов искусства также является деятельностью семиотической — знаковой. </a:t>
            </a:r>
          </a:p>
          <a:p>
            <a:r>
              <a:rPr lang="ru-RU" dirty="0" smtClean="0"/>
              <a:t>Любая вещь, любое существо может служить знаком чего-либо. Только личность всегда остается пользователем знаков, никогда не становясь знаком чего-то другого.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794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Литература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заметно выделяется среди прочих видов искусства тем, что пользуется уже готовой, вполне сложившейся и наиболее совершенной семиотической системой — естественным человеческим языком. </a:t>
            </a:r>
          </a:p>
          <a:p>
            <a:r>
              <a:rPr lang="ru-RU" dirty="0" smtClean="0"/>
              <a:t>Однако она пользуется возможностями этого первичного языка лишь для того, чтобы создавать тексты, принадлежащие вторичной знаковой системе.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304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212529"/>
                </a:solidFill>
                <a:effectLst/>
                <a:latin typeface="system-ui"/>
              </a:rPr>
              <a:t>Право приятно,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212529"/>
                </a:solidFill>
                <a:effectLst/>
                <a:latin typeface="system-ui"/>
              </a:rPr>
              <a:t>Когда развернёшь наугад древнюю книгу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212529"/>
                </a:solidFill>
                <a:effectLst/>
                <a:latin typeface="system-ui"/>
              </a:rPr>
              <a:t>И в сочетаниях слов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212529"/>
                </a:solidFill>
                <a:effectLst/>
                <a:latin typeface="system-ui"/>
              </a:rPr>
              <a:t>Душу родную найдёшь.</a:t>
            </a:r>
          </a:p>
          <a:p>
            <a:r>
              <a:rPr lang="ru-RU" dirty="0" err="1" smtClean="0"/>
              <a:t>Татибана</a:t>
            </a:r>
            <a:r>
              <a:rPr lang="ru-RU" dirty="0" smtClean="0"/>
              <a:t> Акэми (1812-1868 гг.)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54538" y="304395"/>
            <a:ext cx="3201612" cy="4206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164" y="3491345"/>
            <a:ext cx="2878702" cy="323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42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всемирной литературы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– </a:t>
            </a:r>
            <a:r>
              <a:rPr lang="ru-RU" dirty="0"/>
              <a:t>наука, обобщающая закономерности </a:t>
            </a:r>
            <a:r>
              <a:rPr lang="ru-RU" dirty="0" smtClean="0"/>
              <a:t>развития </a:t>
            </a:r>
            <a:r>
              <a:rPr lang="ru-RU" dirty="0"/>
              <a:t>всех национальных литератур, всех жанров и стилей, всех писателей</a:t>
            </a:r>
            <a:r>
              <a:rPr lang="ru-RU" dirty="0" smtClean="0"/>
              <a:t>.</a:t>
            </a:r>
          </a:p>
          <a:p>
            <a:r>
              <a:rPr lang="ru-RU" dirty="0"/>
              <a:t>Базовыми категориями являются категории </a:t>
            </a:r>
            <a:endParaRPr lang="ru-RU" dirty="0" smtClean="0"/>
          </a:p>
          <a:p>
            <a:pPr lvl="1"/>
            <a:r>
              <a:rPr lang="ru-RU" dirty="0" smtClean="0"/>
              <a:t>рода</a:t>
            </a:r>
            <a:r>
              <a:rPr lang="ru-RU" dirty="0"/>
              <a:t>, </a:t>
            </a:r>
            <a:endParaRPr lang="ru-RU" dirty="0" smtClean="0"/>
          </a:p>
          <a:p>
            <a:pPr lvl="1"/>
            <a:r>
              <a:rPr lang="ru-RU" dirty="0" smtClean="0"/>
              <a:t>жанра</a:t>
            </a:r>
            <a:r>
              <a:rPr lang="ru-RU" dirty="0"/>
              <a:t>, </a:t>
            </a:r>
            <a:endParaRPr lang="ru-RU" dirty="0" smtClean="0"/>
          </a:p>
          <a:p>
            <a:pPr lvl="1"/>
            <a:r>
              <a:rPr lang="ru-RU" dirty="0" smtClean="0"/>
              <a:t>стиля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Теория </a:t>
            </a:r>
            <a:r>
              <a:rPr lang="ru-RU" dirty="0"/>
              <a:t>литературы – наука о законах художественного словесного творчества, о закономерностях исторического развития литературы, о </a:t>
            </a:r>
            <a:r>
              <a:rPr lang="ru-RU" dirty="0" smtClean="0"/>
              <a:t>способах </a:t>
            </a:r>
            <a:r>
              <a:rPr lang="ru-RU" dirty="0"/>
              <a:t>построения поэтических, прозаических и драматургических произведений, о природе создаваемых писателями духовно-эстетических ценностей.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416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Теория </a:t>
            </a:r>
            <a:r>
              <a:rPr lang="ru-RU" dirty="0" smtClean="0"/>
              <a:t>литературы изучает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 </a:t>
            </a:r>
            <a:r>
              <a:rPr lang="ru-RU" dirty="0"/>
              <a:t>и роль литературы в жизни общества; </a:t>
            </a:r>
            <a:endParaRPr lang="ru-RU" dirty="0" smtClean="0"/>
          </a:p>
          <a:p>
            <a:r>
              <a:rPr lang="ru-RU" dirty="0" smtClean="0"/>
              <a:t>ее </a:t>
            </a:r>
            <a:r>
              <a:rPr lang="ru-RU" dirty="0"/>
              <a:t>положение в системе культуры; </a:t>
            </a:r>
            <a:endParaRPr lang="ru-RU" dirty="0" smtClean="0"/>
          </a:p>
          <a:p>
            <a:r>
              <a:rPr lang="ru-RU" dirty="0" smtClean="0"/>
              <a:t>общие </a:t>
            </a:r>
            <a:r>
              <a:rPr lang="ru-RU" dirty="0"/>
              <a:t>закономерности исторического развития литературы в целом, а также ее отдельных родов и видов: </a:t>
            </a:r>
            <a:endParaRPr lang="ru-RU" dirty="0" smtClean="0"/>
          </a:p>
          <a:p>
            <a:pPr lvl="1"/>
            <a:r>
              <a:rPr lang="ru-RU" dirty="0" smtClean="0"/>
              <a:t>взаимодействие </a:t>
            </a:r>
            <a:r>
              <a:rPr lang="ru-RU" dirty="0"/>
              <a:t>художественных направлений и течений; </a:t>
            </a:r>
            <a:endParaRPr lang="ru-RU" dirty="0" smtClean="0"/>
          </a:p>
          <a:p>
            <a:pPr lvl="1"/>
            <a:r>
              <a:rPr lang="ru-RU" dirty="0" smtClean="0"/>
              <a:t>роль </a:t>
            </a:r>
            <a:r>
              <a:rPr lang="ru-RU" dirty="0"/>
              <a:t>художественного таланта и индивидуальности; </a:t>
            </a:r>
            <a:endParaRPr lang="ru-RU" dirty="0" smtClean="0"/>
          </a:p>
          <a:p>
            <a:pPr lvl="1"/>
            <a:r>
              <a:rPr lang="ru-RU" dirty="0" smtClean="0"/>
              <a:t>закономерности </a:t>
            </a:r>
            <a:r>
              <a:rPr lang="ru-RU" dirty="0"/>
              <a:t>восприятия художественных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val="1833556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Поэтика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</a:t>
            </a:r>
            <a:r>
              <a:rPr lang="ru-RU" dirty="0"/>
              <a:t>раздел теории литературы – выявляет приемы и принципы создания </a:t>
            </a:r>
            <a:r>
              <a:rPr lang="ru-RU" dirty="0" smtClean="0"/>
              <a:t> художественного </a:t>
            </a:r>
            <a:r>
              <a:rPr lang="ru-RU" dirty="0"/>
              <a:t>произведений, законы стиля, </a:t>
            </a:r>
            <a:r>
              <a:rPr lang="ru-RU" dirty="0" smtClean="0"/>
              <a:t>композиции</a:t>
            </a:r>
          </a:p>
          <a:p>
            <a:r>
              <a:rPr lang="ru-RU" dirty="0"/>
              <a:t>Художественный метод – важнейшее понятие литературоведения. Он </a:t>
            </a:r>
            <a:r>
              <a:rPr lang="ru-RU" dirty="0" smtClean="0"/>
              <a:t>определяет </a:t>
            </a:r>
            <a:r>
              <a:rPr lang="ru-RU" dirty="0"/>
              <a:t>наиболее общие черты образного отражения жизни в искусстве и складывается из исторических условий, индивидуального стиля, представлений автора об идеале (типе героя). Могут сосуществовать одновременно несколько стилей. </a:t>
            </a:r>
          </a:p>
        </p:txBody>
      </p:sp>
    </p:spTree>
    <p:extLst>
      <p:ext uri="{BB962C8B-B14F-4D97-AF65-F5344CB8AC3E}">
        <p14:creationId xmlns:p14="http://schemas.microsoft.com/office/powerpoint/2010/main" val="1028499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 героя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художественного </a:t>
            </a:r>
            <a:r>
              <a:rPr lang="ru-RU" dirty="0"/>
              <a:t>произведения предполагает изображение </a:t>
            </a:r>
            <a:r>
              <a:rPr lang="ru-RU" dirty="0" smtClean="0"/>
              <a:t>человеческой </a:t>
            </a:r>
            <a:r>
              <a:rPr lang="ru-RU" dirty="0"/>
              <a:t>жизни, показываемой в индивидуализированной форме, но несущей в себе </a:t>
            </a:r>
            <a:r>
              <a:rPr lang="ru-RU" dirty="0" smtClean="0"/>
              <a:t>обобщающее </a:t>
            </a:r>
            <a:r>
              <a:rPr lang="ru-RU" dirty="0"/>
              <a:t>начало; </a:t>
            </a:r>
            <a:endParaRPr lang="ru-RU" dirty="0" smtClean="0"/>
          </a:p>
          <a:p>
            <a:r>
              <a:rPr lang="ru-RU" dirty="0" smtClean="0"/>
              <a:t>ему </a:t>
            </a:r>
            <a:r>
              <a:rPr lang="ru-RU" dirty="0"/>
              <a:t>присущ художественный вымысел, усиливающий обобщающее значение образа.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создания образа героя важно показать его в окружающей </a:t>
            </a:r>
            <a:r>
              <a:rPr lang="ru-RU" dirty="0" smtClean="0"/>
              <a:t>предметной</a:t>
            </a:r>
            <a:r>
              <a:rPr lang="ru-RU" dirty="0"/>
              <a:t>, общественной, природной среде. В драматургии образ героя связан с реальным обликом персонажа изображаемого актером; в прозе – дан во взаимодействии с </a:t>
            </a:r>
            <a:r>
              <a:rPr lang="ru-RU" dirty="0" smtClean="0"/>
              <a:t>авторской </a:t>
            </a:r>
            <a:r>
              <a:rPr lang="ru-RU" dirty="0"/>
              <a:t>речью, в лирике выступает в качестве отдельного переживания. </a:t>
            </a:r>
          </a:p>
        </p:txBody>
      </p:sp>
    </p:spTree>
    <p:extLst>
      <p:ext uri="{BB962C8B-B14F-4D97-AF65-F5344CB8AC3E}">
        <p14:creationId xmlns:p14="http://schemas.microsoft.com/office/powerpoint/2010/main" val="1320564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категория «стиль»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инструмент </a:t>
            </a:r>
            <a:r>
              <a:rPr lang="ru-RU" dirty="0"/>
              <a:t>творческого освоения и познания действительности; одна и та же тема может решаться по-разному в зависимости от особенностей стиля</a:t>
            </a:r>
            <a:r>
              <a:rPr lang="ru-RU" dirty="0" smtClean="0"/>
              <a:t>.</a:t>
            </a:r>
          </a:p>
          <a:p>
            <a:r>
              <a:rPr lang="ru-RU" dirty="0"/>
              <a:t>Все произведения художественной литературы принято разделять на роды (эпос, лирика, драма) и виды (жанры). </a:t>
            </a:r>
          </a:p>
        </p:txBody>
      </p:sp>
    </p:spTree>
    <p:extLst>
      <p:ext uri="{BB962C8B-B14F-4D97-AF65-F5344CB8AC3E}">
        <p14:creationId xmlns:p14="http://schemas.microsoft.com/office/powerpoint/2010/main" val="828679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эпосе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зависимости от масштаба замысла и изображаемых событий, числа </a:t>
            </a:r>
            <a:r>
              <a:rPr lang="ru-RU" dirty="0" smtClean="0"/>
              <a:t>сюжетных </a:t>
            </a:r>
            <a:r>
              <a:rPr lang="ru-RU" dirty="0"/>
              <a:t>линий и др. выделяют следующие жанры: </a:t>
            </a:r>
            <a:endParaRPr lang="ru-RU" dirty="0" smtClean="0"/>
          </a:p>
          <a:p>
            <a:pPr lvl="1"/>
            <a:r>
              <a:rPr lang="ru-RU" dirty="0" smtClean="0"/>
              <a:t>роман </a:t>
            </a:r>
          </a:p>
          <a:p>
            <a:pPr lvl="1"/>
            <a:r>
              <a:rPr lang="ru-RU" dirty="0" smtClean="0"/>
              <a:t>повесть</a:t>
            </a:r>
          </a:p>
          <a:p>
            <a:pPr lvl="1"/>
            <a:r>
              <a:rPr lang="ru-RU" dirty="0" smtClean="0"/>
              <a:t>рассказ</a:t>
            </a:r>
          </a:p>
          <a:p>
            <a:pPr lvl="1"/>
            <a:r>
              <a:rPr lang="ru-RU" dirty="0" smtClean="0"/>
              <a:t>эпопея</a:t>
            </a:r>
          </a:p>
          <a:p>
            <a:pPr lvl="1"/>
            <a:r>
              <a:rPr lang="ru-RU" dirty="0" smtClean="0"/>
              <a:t>сказка </a:t>
            </a:r>
          </a:p>
          <a:p>
            <a:pPr lvl="1"/>
            <a:r>
              <a:rPr lang="ru-RU" dirty="0" smtClean="0"/>
              <a:t>былина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15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 лирике относятся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Ода</a:t>
            </a:r>
          </a:p>
          <a:p>
            <a:r>
              <a:rPr lang="ru-RU" dirty="0" smtClean="0"/>
              <a:t>Элегия</a:t>
            </a:r>
          </a:p>
          <a:p>
            <a:r>
              <a:rPr lang="ru-RU" dirty="0" smtClean="0"/>
              <a:t>Гимн</a:t>
            </a:r>
          </a:p>
          <a:p>
            <a:r>
              <a:rPr lang="ru-RU" dirty="0" smtClean="0"/>
              <a:t>Послание</a:t>
            </a:r>
          </a:p>
          <a:p>
            <a:r>
              <a:rPr lang="ru-RU" dirty="0" smtClean="0"/>
              <a:t>Песня</a:t>
            </a:r>
          </a:p>
          <a:p>
            <a:r>
              <a:rPr lang="ru-RU" dirty="0" smtClean="0"/>
              <a:t>Романс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17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как феномен культуры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009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Трагедия</a:t>
            </a:r>
          </a:p>
          <a:p>
            <a:r>
              <a:rPr lang="ru-RU" dirty="0" smtClean="0"/>
              <a:t>Комедия</a:t>
            </a:r>
          </a:p>
          <a:p>
            <a:r>
              <a:rPr lang="ru-RU" dirty="0" smtClean="0"/>
              <a:t>собственно драма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079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Жанр (от фр. род, вид)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определяется1</a:t>
            </a:r>
            <a:endParaRPr lang="ru-RU" dirty="0"/>
          </a:p>
          <a:p>
            <a:r>
              <a:rPr lang="ru-RU" dirty="0"/>
              <a:t>как совокупность определенных тем и мотивов, </a:t>
            </a:r>
          </a:p>
          <a:p>
            <a:r>
              <a:rPr lang="ru-RU" dirty="0"/>
              <a:t>закрепленных за определенной художественной формой, связывающая их между собой</a:t>
            </a:r>
          </a:p>
          <a:p>
            <a:r>
              <a:rPr lang="ru-RU" dirty="0"/>
              <a:t>узнаваемыми чувствами и мыслями.</a:t>
            </a:r>
          </a:p>
        </p:txBody>
      </p:sp>
    </p:spTree>
    <p:extLst>
      <p:ext uri="{BB962C8B-B14F-4D97-AF65-F5344CB8AC3E}">
        <p14:creationId xmlns:p14="http://schemas.microsoft.com/office/powerpoint/2010/main" val="2732202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Понятие жанра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подразумевает </a:t>
            </a:r>
            <a:r>
              <a:rPr lang="ru-RU" dirty="0"/>
              <a:t>преемственность восприятия: читатель, обнаруживая в произведении те или иные особенности сюжета, места действия, поведения героев, относит его к </a:t>
            </a:r>
            <a:r>
              <a:rPr lang="ru-RU" dirty="0" smtClean="0"/>
              <a:t>какому-либо </a:t>
            </a:r>
            <a:r>
              <a:rPr lang="ru-RU" dirty="0"/>
              <a:t>известному ему жанру, вспоминая прочитанное и узнавая в новом знакомое. Однако помимо устойчивости и равенства себе категория жанра обладает и прямо противоположной особенностью: она исторически подвижна. </a:t>
            </a:r>
          </a:p>
        </p:txBody>
      </p:sp>
    </p:spTree>
    <p:extLst>
      <p:ext uri="{BB962C8B-B14F-4D97-AF65-F5344CB8AC3E}">
        <p14:creationId xmlns:p14="http://schemas.microsoft.com/office/powerpoint/2010/main" val="1300680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Сюжет –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структурная </a:t>
            </a:r>
            <a:r>
              <a:rPr lang="ru-RU" dirty="0"/>
              <a:t>основа, костяк художественного, прозаического и стихотворного </a:t>
            </a:r>
            <a:r>
              <a:rPr lang="ru-RU" dirty="0" smtClean="0"/>
              <a:t>повествования</a:t>
            </a:r>
            <a:r>
              <a:rPr lang="ru-RU" dirty="0"/>
              <a:t>; рассказ о событиях, которые получают подробную мотивировку и </a:t>
            </a:r>
            <a:r>
              <a:rPr lang="ru-RU" dirty="0" smtClean="0"/>
              <a:t>окончательное </a:t>
            </a:r>
            <a:r>
              <a:rPr lang="ru-RU" dirty="0"/>
              <a:t>раскрытие в фабуле; в сюжете заключены общие положения повествования, в фабуле же разветвляются частности и описывается закономерное развитие событий</a:t>
            </a:r>
          </a:p>
        </p:txBody>
      </p:sp>
    </p:spTree>
    <p:extLst>
      <p:ext uri="{BB962C8B-B14F-4D97-AF65-F5344CB8AC3E}">
        <p14:creationId xmlns:p14="http://schemas.microsoft.com/office/powerpoint/2010/main" val="3857028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Фабула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подчинена </a:t>
            </a:r>
            <a:r>
              <a:rPr lang="ru-RU" dirty="0"/>
              <a:t>сюжету, который сообщает стройность и единство многообразию событий, описываемых в художественном произведении. </a:t>
            </a:r>
            <a:endParaRPr lang="ru-RU" dirty="0" smtClean="0"/>
          </a:p>
          <a:p>
            <a:r>
              <a:rPr lang="ru-RU" dirty="0" smtClean="0"/>
              <a:t>Фабула </a:t>
            </a:r>
            <a:r>
              <a:rPr lang="ru-RU" dirty="0"/>
              <a:t>– то, что не поддается краткому пересказу, фактическая сторона повествования, те события, случаи, действия, состояния в их причинно-хронологической последовательности, которые компонуются и оформляются автором в сюжете</a:t>
            </a:r>
          </a:p>
        </p:txBody>
      </p:sp>
    </p:spTree>
    <p:extLst>
      <p:ext uri="{BB962C8B-B14F-4D97-AF65-F5344CB8AC3E}">
        <p14:creationId xmlns:p14="http://schemas.microsoft.com/office/powerpoint/2010/main" val="3408615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Термин «тема»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употребляется </a:t>
            </a:r>
            <a:r>
              <a:rPr lang="ru-RU" dirty="0"/>
              <a:t>обычно в двух значениях: </a:t>
            </a:r>
            <a:endParaRPr lang="ru-RU" dirty="0" smtClean="0"/>
          </a:p>
          <a:p>
            <a:pPr lvl="1"/>
            <a:r>
              <a:rPr lang="ru-RU" dirty="0" smtClean="0"/>
              <a:t>жизненный </a:t>
            </a:r>
            <a:r>
              <a:rPr lang="ru-RU" dirty="0"/>
              <a:t>материал, взятый для </a:t>
            </a:r>
            <a:r>
              <a:rPr lang="ru-RU" dirty="0" smtClean="0"/>
              <a:t>изображения</a:t>
            </a:r>
          </a:p>
          <a:p>
            <a:pPr lvl="1"/>
            <a:r>
              <a:rPr lang="ru-RU" dirty="0" smtClean="0"/>
              <a:t>основная </a:t>
            </a:r>
            <a:r>
              <a:rPr lang="ru-RU" dirty="0"/>
              <a:t>проблема, поставленная в </a:t>
            </a:r>
            <a:r>
              <a:rPr lang="ru-RU" dirty="0" smtClean="0"/>
              <a:t>произведении 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Тема </a:t>
            </a:r>
            <a:r>
              <a:rPr lang="ru-RU" dirty="0"/>
              <a:t>всегда связана с основной идеей. Идея произведения – это главная мысль, в которой автор выражает свое отношение и оценку к описываемым явлениям.</a:t>
            </a:r>
          </a:p>
        </p:txBody>
      </p:sp>
    </p:spTree>
    <p:extLst>
      <p:ext uri="{BB962C8B-B14F-4D97-AF65-F5344CB8AC3E}">
        <p14:creationId xmlns:p14="http://schemas.microsoft.com/office/powerpoint/2010/main" val="1503345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Композиция литературного произведения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 персонажей</a:t>
            </a:r>
          </a:p>
          <a:p>
            <a:r>
              <a:rPr lang="ru-RU" dirty="0" smtClean="0"/>
              <a:t>композиция сюжета</a:t>
            </a:r>
          </a:p>
          <a:p>
            <a:r>
              <a:rPr lang="ru-RU" dirty="0" smtClean="0"/>
              <a:t>смена </a:t>
            </a:r>
            <a:r>
              <a:rPr lang="ru-RU" dirty="0"/>
              <a:t>приемов повествования в произведениях (авторской речи, </a:t>
            </a:r>
            <a:r>
              <a:rPr lang="ru-RU" dirty="0" smtClean="0"/>
              <a:t>повествования </a:t>
            </a:r>
            <a:r>
              <a:rPr lang="ru-RU" dirty="0"/>
              <a:t>«от первого лица», диалогов и монологов, описаний пейзажа, портрета, интерьера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соотношение </a:t>
            </a:r>
            <a:r>
              <a:rPr lang="ru-RU" dirty="0"/>
              <a:t>глав и частей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9730348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истории мировой литературы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принято </a:t>
            </a:r>
            <a:r>
              <a:rPr lang="ru-RU" dirty="0"/>
              <a:t>выделять </a:t>
            </a:r>
            <a:endParaRPr lang="ru-RU" dirty="0" smtClean="0"/>
          </a:p>
          <a:p>
            <a:pPr lvl="1"/>
            <a:r>
              <a:rPr lang="ru-RU" dirty="0" smtClean="0"/>
              <a:t>дописьменную</a:t>
            </a:r>
            <a:r>
              <a:rPr lang="ru-RU" dirty="0"/>
              <a:t>, фольклорную </a:t>
            </a:r>
            <a:r>
              <a:rPr lang="ru-RU" dirty="0" smtClean="0"/>
              <a:t>традицию</a:t>
            </a:r>
          </a:p>
          <a:p>
            <a:pPr lvl="1"/>
            <a:r>
              <a:rPr lang="ru-RU" dirty="0" smtClean="0"/>
              <a:t>литературу </a:t>
            </a:r>
            <a:r>
              <a:rPr lang="ru-RU" dirty="0"/>
              <a:t>древних </a:t>
            </a:r>
            <a:r>
              <a:rPr lang="ru-RU" dirty="0" smtClean="0"/>
              <a:t>цивилизаций</a:t>
            </a:r>
          </a:p>
          <a:p>
            <a:pPr lvl="1"/>
            <a:r>
              <a:rPr lang="ru-RU" dirty="0" smtClean="0"/>
              <a:t>средневековую литературу</a:t>
            </a:r>
          </a:p>
          <a:p>
            <a:pPr lvl="1"/>
            <a:r>
              <a:rPr lang="ru-RU" dirty="0" smtClean="0"/>
              <a:t>литературу </a:t>
            </a:r>
            <a:r>
              <a:rPr lang="ru-RU" dirty="0"/>
              <a:t>Нового </a:t>
            </a:r>
            <a:r>
              <a:rPr lang="ru-RU" dirty="0" smtClean="0"/>
              <a:t>времени</a:t>
            </a:r>
          </a:p>
          <a:p>
            <a:r>
              <a:rPr lang="ru-RU" dirty="0" smtClean="0"/>
              <a:t>можно </a:t>
            </a:r>
            <a:r>
              <a:rPr lang="ru-RU" dirty="0"/>
              <a:t>изучать историю отдельных национальных литератур.</a:t>
            </a:r>
          </a:p>
        </p:txBody>
      </p:sp>
    </p:spTree>
    <p:extLst>
      <p:ext uri="{BB962C8B-B14F-4D97-AF65-F5344CB8AC3E}">
        <p14:creationId xmlns:p14="http://schemas.microsoft.com/office/powerpoint/2010/main" val="3627531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Начиная с эпохи Нового времени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искусстве </a:t>
            </a:r>
            <a:r>
              <a:rPr lang="ru-RU" dirty="0" smtClean="0"/>
              <a:t>проявляются </a:t>
            </a:r>
            <a:r>
              <a:rPr lang="ru-RU" dirty="0"/>
              <a:t>стили </a:t>
            </a:r>
            <a:endParaRPr lang="ru-RU" dirty="0" smtClean="0"/>
          </a:p>
          <a:p>
            <a:pPr lvl="1"/>
            <a:r>
              <a:rPr lang="ru-RU" dirty="0" smtClean="0"/>
              <a:t>Барокко</a:t>
            </a:r>
          </a:p>
          <a:p>
            <a:pPr lvl="1"/>
            <a:r>
              <a:rPr lang="ru-RU" dirty="0" smtClean="0"/>
              <a:t>Классицизм</a:t>
            </a:r>
          </a:p>
          <a:p>
            <a:pPr lvl="1"/>
            <a:r>
              <a:rPr lang="ru-RU" dirty="0" smtClean="0"/>
              <a:t>Сентиментализм</a:t>
            </a:r>
          </a:p>
          <a:p>
            <a:pPr lvl="1"/>
            <a:r>
              <a:rPr lang="ru-RU" dirty="0" smtClean="0"/>
              <a:t>Романтизм</a:t>
            </a:r>
          </a:p>
          <a:p>
            <a:pPr lvl="1"/>
            <a:r>
              <a:rPr lang="ru-RU" dirty="0" smtClean="0"/>
              <a:t>Реализм</a:t>
            </a:r>
          </a:p>
          <a:p>
            <a:pPr lvl="1"/>
            <a:r>
              <a:rPr lang="ru-RU" dirty="0" smtClean="0"/>
              <a:t>Модернизм</a:t>
            </a:r>
          </a:p>
          <a:p>
            <a:pPr lvl="1"/>
            <a:r>
              <a:rPr lang="ru-RU" smtClean="0"/>
              <a:t>постмодернизм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225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литература есть искусство языка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1026" y="1421476"/>
            <a:ext cx="9792392" cy="510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1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Язык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служит  </a:t>
            </a:r>
            <a:r>
              <a:rPr lang="ru-RU" dirty="0"/>
              <a:t>средством сознания, способствует деятельности сознания и отражает ее результаты, т.е. он участвует в формировании мышления индивида (индивидуальное сознание) и мышления общества ( общественное сознание</a:t>
            </a:r>
            <a:r>
              <a:rPr lang="ru-RU" dirty="0" smtClean="0"/>
              <a:t>).</a:t>
            </a:r>
          </a:p>
          <a:p>
            <a:r>
              <a:rPr lang="ru-RU" dirty="0"/>
              <a:t>язык является символической структурой, объединяющей и сохраняющей все достижения данного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219258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Литературный язык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–</a:t>
            </a:r>
            <a:r>
              <a:rPr lang="ru-RU" dirty="0"/>
              <a:t>высшая форма национального языка; система элементов языка, речевых средств, отобранных из национального языка и обработанных мастерами слова, общественными деятелями, выдающимися учеными. Эти средства воспринимаются как образцовые и общеупотребительные. </a:t>
            </a:r>
            <a:endParaRPr lang="ru-RU" dirty="0" smtClean="0"/>
          </a:p>
          <a:p>
            <a:r>
              <a:rPr lang="ru-RU" dirty="0" smtClean="0"/>
              <a:t>Литературный </a:t>
            </a:r>
            <a:r>
              <a:rPr lang="ru-RU" dirty="0"/>
              <a:t>язык является обязательным для всех его носителей и обслуживает все сферы человеческой деятельности: политику, науку, культуру, словесное искусство, образование, законодательство, официально-деловое общение, неофициальное общение носителей языка (бытовое общение), межнациональное общение, печать, радио, телевидение</a:t>
            </a:r>
          </a:p>
        </p:txBody>
      </p:sp>
    </p:spTree>
    <p:extLst>
      <p:ext uri="{BB962C8B-B14F-4D97-AF65-F5344CB8AC3E}">
        <p14:creationId xmlns:p14="http://schemas.microsoft.com/office/powerpoint/2010/main" val="208875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Общность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Культура и литература обладают </a:t>
            </a:r>
            <a:r>
              <a:rPr lang="ru-RU" dirty="0" err="1" smtClean="0"/>
              <a:t>вербализованной</a:t>
            </a:r>
            <a:r>
              <a:rPr lang="ru-RU" dirty="0" smtClean="0"/>
              <a:t> </a:t>
            </a:r>
            <a:r>
              <a:rPr lang="ru-RU" dirty="0"/>
              <a:t>(словесно-знаковой</a:t>
            </a:r>
            <a:r>
              <a:rPr lang="ru-RU" dirty="0" smtClean="0"/>
              <a:t>) формой и понятийным содержанием.</a:t>
            </a:r>
          </a:p>
          <a:p>
            <a:r>
              <a:rPr lang="ru-RU" dirty="0" err="1" smtClean="0"/>
              <a:t>Слово+понятие</a:t>
            </a:r>
            <a:r>
              <a:rPr lang="ru-RU" dirty="0" smtClean="0"/>
              <a:t> (понятие, выраженное через слово) – такова формула, объединяющая культуру и литературу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983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КУЛЬТУРНЫЕ КОДЫ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все феномены культуры рассматривать как факты коммуникации, как сообщения, то понять их можно лишь в соотнесении с кодом, потому что связь знаковых систем с отражаемой ими реальностью не является непосредственной. </a:t>
            </a:r>
            <a:endParaRPr lang="ru-RU" dirty="0" smtClean="0"/>
          </a:p>
          <a:p>
            <a:r>
              <a:rPr lang="ru-RU" dirty="0" smtClean="0"/>
              <a:t>Код </a:t>
            </a:r>
            <a:r>
              <a:rPr lang="ru-RU" dirty="0"/>
              <a:t>обнаруживается тогда, когда различные феномены сравниваются между собой и сводятся в единую систему. Поэтому код строится как система </a:t>
            </a:r>
            <a:r>
              <a:rPr lang="ru-RU" dirty="0" err="1"/>
              <a:t>смыслоразличимых</a:t>
            </a:r>
            <a:r>
              <a:rPr lang="ru-RU" dirty="0"/>
              <a:t> признаков.</a:t>
            </a:r>
          </a:p>
        </p:txBody>
      </p:sp>
    </p:spTree>
    <p:extLst>
      <p:ext uri="{BB962C8B-B14F-4D97-AF65-F5344CB8AC3E}">
        <p14:creationId xmlns:p14="http://schemas.microsoft.com/office/powerpoint/2010/main" val="141225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Фразеологические единства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— </a:t>
            </a:r>
            <a:r>
              <a:rPr lang="ru-RU" dirty="0"/>
              <a:t>это устойчивые обороты, значение которых отчасти объясняется значениями входящих в них компонентов</a:t>
            </a:r>
            <a:r>
              <a:rPr lang="ru-RU" dirty="0" smtClean="0"/>
              <a:t>.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смотать удочки,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капля в море,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намылить шею,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класть зубы на полку,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белая ворона,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прикусить язык,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тянуть лямку,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рвать на себе волосы,</a:t>
            </a:r>
          </a:p>
          <a:p>
            <a:r>
              <a:rPr lang="ru-RU" dirty="0">
                <a:solidFill>
                  <a:srgbClr val="333333"/>
                </a:solidFill>
                <a:latin typeface="YS Text"/>
              </a:rPr>
              <a:t>ложка дёгтя в бочке мёда.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011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Художественная литература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которую часто называют «искусством слова», принадлежит к более обширной сфере человеческой деятельности — искусству.</a:t>
            </a:r>
          </a:p>
          <a:p>
            <a:r>
              <a:rPr lang="ru-RU" dirty="0" smtClean="0"/>
              <a:t>Говорить об искусстве приходится в широком и узком значении этого слова. </a:t>
            </a:r>
          </a:p>
          <a:p>
            <a:pPr lvl="1"/>
            <a:r>
              <a:rPr lang="ru-RU" dirty="0" smtClean="0"/>
              <a:t>любое практическое мастерство (например, кулинарное искусство)</a:t>
            </a:r>
          </a:p>
          <a:p>
            <a:pPr lvl="1"/>
            <a:r>
              <a:rPr lang="ru-RU" dirty="0" smtClean="0"/>
              <a:t>виды деятельности в области духовной культуры, как музыка, живопись, литература.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410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1123</Words>
  <Application>Microsoft Office PowerPoint</Application>
  <PresentationFormat>Широкоэкранный</PresentationFormat>
  <Paragraphs>122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system-ui</vt:lpstr>
      <vt:lpstr>YS Text</vt:lpstr>
      <vt:lpstr>Тема Office</vt:lpstr>
      <vt:lpstr>История литературы</vt:lpstr>
      <vt:lpstr>Литература как феномен культуры</vt:lpstr>
      <vt:lpstr> литература есть искусство языка</vt:lpstr>
      <vt:lpstr>Язык</vt:lpstr>
      <vt:lpstr>Литературный язык </vt:lpstr>
      <vt:lpstr>Общность</vt:lpstr>
      <vt:lpstr>КУЛЬТУРНЫЕ КОДЫ</vt:lpstr>
      <vt:lpstr>Фразеологические единства </vt:lpstr>
      <vt:lpstr>Художественная литература</vt:lpstr>
      <vt:lpstr>Семиотика</vt:lpstr>
      <vt:lpstr>Литература</vt:lpstr>
      <vt:lpstr>Презентация PowerPoint</vt:lpstr>
      <vt:lpstr>История всемирной литературы </vt:lpstr>
      <vt:lpstr>Теория литературы изучает</vt:lpstr>
      <vt:lpstr>Поэтика</vt:lpstr>
      <vt:lpstr>Образ героя </vt:lpstr>
      <vt:lpstr>категория «стиль»</vt:lpstr>
      <vt:lpstr>В эпосе </vt:lpstr>
      <vt:lpstr>к лирике относятся </vt:lpstr>
      <vt:lpstr>драма</vt:lpstr>
      <vt:lpstr>Жанр (от фр. род, вид) </vt:lpstr>
      <vt:lpstr>Понятие жанра </vt:lpstr>
      <vt:lpstr>Сюжет –</vt:lpstr>
      <vt:lpstr>Фабула</vt:lpstr>
      <vt:lpstr>Термин «тема» </vt:lpstr>
      <vt:lpstr>Композиция литературного произведения</vt:lpstr>
      <vt:lpstr>В истории мировой литературы </vt:lpstr>
      <vt:lpstr>Начиная с эпохи Нового времени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литературы</dc:title>
  <dc:creator>Administrator</dc:creator>
  <cp:lastModifiedBy>Administrator</cp:lastModifiedBy>
  <cp:revision>30</cp:revision>
  <dcterms:created xsi:type="dcterms:W3CDTF">2024-09-07T11:04:31Z</dcterms:created>
  <dcterms:modified xsi:type="dcterms:W3CDTF">2024-09-13T07:26:12Z</dcterms:modified>
</cp:coreProperties>
</file>